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71" r:id="rId13"/>
    <p:sldId id="267" r:id="rId14"/>
    <p:sldId id="268" r:id="rId15"/>
    <p:sldId id="269" r:id="rId16"/>
    <p:sldId id="270" r:id="rId17"/>
    <p:sldId id="272" r:id="rId18"/>
    <p:sldId id="273" r:id="rId19"/>
    <p:sldId id="274" r:id="rId20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ğuz Dindar" initials="OD" lastIdx="1" clrIdx="0">
    <p:extLst>
      <p:ext uri="{19B8F6BF-5375-455C-9EA6-DF929625EA0E}">
        <p15:presenceInfo xmlns:p15="http://schemas.microsoft.com/office/powerpoint/2012/main" userId="Oğuz Dinda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C4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6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0554-921B-4B73-ADA5-DDECC51AFC3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B10B-6719-46F7-B525-09FADA72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0554-921B-4B73-ADA5-DDECC51AFC3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B10B-6719-46F7-B525-09FADA72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67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0554-921B-4B73-ADA5-DDECC51AFC3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B10B-6719-46F7-B525-09FADA72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0554-921B-4B73-ADA5-DDECC51AFC3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B10B-6719-46F7-B525-09FADA72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38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0554-921B-4B73-ADA5-DDECC51AFC3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B10B-6719-46F7-B525-09FADA72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4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0554-921B-4B73-ADA5-DDECC51AFC3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B10B-6719-46F7-B525-09FADA72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32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0554-921B-4B73-ADA5-DDECC51AFC3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B10B-6719-46F7-B525-09FADA72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2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0554-921B-4B73-ADA5-DDECC51AFC3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B10B-6719-46F7-B525-09FADA72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60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0554-921B-4B73-ADA5-DDECC51AFC3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B10B-6719-46F7-B525-09FADA72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0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0554-921B-4B73-ADA5-DDECC51AFC3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B10B-6719-46F7-B525-09FADA72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08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0554-921B-4B73-ADA5-DDECC51AFC3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EB10B-6719-46F7-B525-09FADA72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23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10554-921B-4B73-ADA5-DDECC51AFC3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EB10B-6719-46F7-B525-09FADA72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0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file:///C:\Users\oguzd\Desktop\Hyperlink\top%20detay.png" TargetMode="External"/><Relationship Id="rId4" Type="http://schemas.openxmlformats.org/officeDocument/2006/relationships/hyperlink" Target="file:///C:\Users\oguzd\Desktop\Hyperlink\truss%20detay.png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oguzd\Desktop\Hyperlink\wetland%20detay-%20arkas&#305;%20beyaz.png" TargetMode="External"/><Relationship Id="rId3" Type="http://schemas.openxmlformats.org/officeDocument/2006/relationships/image" Target="../media/image22.png"/><Relationship Id="rId7" Type="http://schemas.openxmlformats.org/officeDocument/2006/relationships/hyperlink" Target="file:///C:\Users\oguzd\Desktop\Hyperlink\earth%20tube-beyaz.p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C:\Users\oguzd\Desktop\Hyperlink\section%20a%20-%20Water%20Diagram.png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yperlink/DINDAR_OGUZ_VIDEO.mp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oguzd\Desktop\Hyperlink\hot%20tub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C:\Users\oguzd\Desktop\Hyperlink\triathlon-final.png" TargetMode="External"/><Relationship Id="rId5" Type="http://schemas.openxmlformats.org/officeDocument/2006/relationships/hyperlink" Target="file:///C:\Users\oguzd\Desktop\Hyperlink\hamam-son.png" TargetMode="External"/><Relationship Id="rId4" Type="http://schemas.openxmlformats.org/officeDocument/2006/relationships/hyperlink" Target="file:///C:\Users\oguzd\Desktop\Hyperlink\ice%20skating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açık hava, su, geniş, bina içeren bir resim&#10;&#10;Açıklama otomatik olarak oluşturuldu">
            <a:extLst>
              <a:ext uri="{FF2B5EF4-FFF2-40B4-BE49-F238E27FC236}">
                <a16:creationId xmlns:a16="http://schemas.microsoft.com/office/drawing/2014/main" id="{2A010C53-87D8-4B6C-8E20-0F6AC2ACF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801600" cy="96012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C031B68-C515-40C8-BF43-0DF740F28A9C}"/>
              </a:ext>
            </a:extLst>
          </p:cNvPr>
          <p:cNvSpPr txBox="1"/>
          <p:nvPr/>
        </p:nvSpPr>
        <p:spPr>
          <a:xfrm>
            <a:off x="3546389" y="8341145"/>
            <a:ext cx="92552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600" dirty="0">
                <a:solidFill>
                  <a:srgbClr val="D9C4C2"/>
                </a:solidFill>
                <a:latin typeface="ISOCTEUR" panose="020B0609020202020204" pitchFamily="49" charset="0"/>
              </a:rPr>
              <a:t>Eskişehir </a:t>
            </a:r>
            <a:r>
              <a:rPr lang="tr-TR" sz="3600" dirty="0" err="1">
                <a:solidFill>
                  <a:srgbClr val="D9C4C2"/>
                </a:solidFill>
                <a:latin typeface="ISOCTEUR" panose="020B0609020202020204" pitchFamily="49" charset="0"/>
              </a:rPr>
              <a:t>Aquatic</a:t>
            </a:r>
            <a:r>
              <a:rPr lang="tr-TR" sz="3600" dirty="0">
                <a:solidFill>
                  <a:srgbClr val="D9C4C2"/>
                </a:solidFill>
                <a:latin typeface="ISOCTEUR" panose="020B0609020202020204" pitchFamily="49" charset="0"/>
              </a:rPr>
              <a:t> </a:t>
            </a:r>
            <a:r>
              <a:rPr lang="tr-TR" sz="3600" dirty="0" err="1">
                <a:solidFill>
                  <a:srgbClr val="D9C4C2"/>
                </a:solidFill>
                <a:latin typeface="ISOCTEUR" panose="020B0609020202020204" pitchFamily="49" charset="0"/>
              </a:rPr>
              <a:t>Facility</a:t>
            </a:r>
            <a:r>
              <a:rPr lang="tr-TR" sz="3600" dirty="0">
                <a:solidFill>
                  <a:srgbClr val="D9C4C2"/>
                </a:solidFill>
                <a:latin typeface="ISOCTEUR" panose="020B0609020202020204" pitchFamily="49" charset="0"/>
              </a:rPr>
              <a:t> &amp; Life </a:t>
            </a:r>
            <a:r>
              <a:rPr lang="tr-TR" sz="3600" dirty="0" err="1">
                <a:solidFill>
                  <a:srgbClr val="D9C4C2"/>
                </a:solidFill>
                <a:latin typeface="ISOCTEUR" panose="020B0609020202020204" pitchFamily="49" charset="0"/>
              </a:rPr>
              <a:t>Experience</a:t>
            </a:r>
            <a:r>
              <a:rPr lang="tr-TR" sz="3600" dirty="0">
                <a:solidFill>
                  <a:srgbClr val="D9C4C2"/>
                </a:solidFill>
                <a:latin typeface="ISOCTEUR" panose="020B0609020202020204" pitchFamily="49" charset="0"/>
              </a:rPr>
              <a:t> Center</a:t>
            </a:r>
          </a:p>
          <a:p>
            <a:pPr algn="r"/>
            <a:endParaRPr lang="tr-TR" sz="3600" dirty="0">
              <a:solidFill>
                <a:srgbClr val="D9C4C2"/>
              </a:solidFill>
              <a:latin typeface="ISOCTEUR" panose="020B0609020202020204" pitchFamily="49" charset="0"/>
            </a:endParaRPr>
          </a:p>
          <a:p>
            <a:pPr algn="r"/>
            <a:endParaRPr lang="tr-TR" sz="2400" dirty="0">
              <a:solidFill>
                <a:srgbClr val="D9C4C2"/>
              </a:solidFill>
              <a:latin typeface="ISOCTEUR" panose="020B0609020202020204" pitchFamily="49" charset="0"/>
            </a:endParaRPr>
          </a:p>
          <a:p>
            <a:pPr algn="r"/>
            <a:endParaRPr lang="en-US" sz="3600" dirty="0">
              <a:solidFill>
                <a:srgbClr val="D9C4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1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çayır, açık hava, doğa, su içeren bir resim&#10;&#10;Açıklama otomatik olarak oluşturuldu">
            <a:extLst>
              <a:ext uri="{FF2B5EF4-FFF2-40B4-BE49-F238E27FC236}">
                <a16:creationId xmlns:a16="http://schemas.microsoft.com/office/drawing/2014/main" id="{74ED9851-B856-4625-965C-7F3E715EC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3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kuş, yiyecek içeren bir resim&#10;&#10;Açıklama otomatik olarak oluşturuldu">
            <a:extLst>
              <a:ext uri="{FF2B5EF4-FFF2-40B4-BE49-F238E27FC236}">
                <a16:creationId xmlns:a16="http://schemas.microsoft.com/office/drawing/2014/main" id="{34D8FD64-C409-4290-AF44-B11875B9D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  <p:pic>
        <p:nvPicPr>
          <p:cNvPr id="6" name="Resim 5" descr="metin, oturma, tablo, siyah içeren bir resim&#10;&#10;Açıklama otomatik olarak oluşturuldu">
            <a:extLst>
              <a:ext uri="{FF2B5EF4-FFF2-40B4-BE49-F238E27FC236}">
                <a16:creationId xmlns:a16="http://schemas.microsoft.com/office/drawing/2014/main" id="{C3D55499-12F6-4767-BE49-13817E2CB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49"/>
            <a:ext cx="12801600" cy="72009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2C65E913-60ED-4901-B5E4-C738D0673BA0}"/>
              </a:ext>
            </a:extLst>
          </p:cNvPr>
          <p:cNvSpPr txBox="1"/>
          <p:nvPr/>
        </p:nvSpPr>
        <p:spPr>
          <a:xfrm>
            <a:off x="5925064" y="8677958"/>
            <a:ext cx="925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 err="1">
                <a:latin typeface="ISOCTEUR" panose="020B0609020202020204" pitchFamily="49" charset="0"/>
              </a:rPr>
              <a:t>Exploded</a:t>
            </a:r>
            <a:r>
              <a:rPr lang="tr-TR" sz="3600" dirty="0">
                <a:latin typeface="ISOCTEUR" panose="020B0609020202020204" pitchFamily="49" charset="0"/>
              </a:rPr>
              <a:t> Plan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883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oturma, park etmiş, küçük, tren içeren bir resim&#10;&#10;Açıklama otomatik olarak oluşturuldu">
            <a:extLst>
              <a:ext uri="{FF2B5EF4-FFF2-40B4-BE49-F238E27FC236}">
                <a16:creationId xmlns:a16="http://schemas.microsoft.com/office/drawing/2014/main" id="{E0E5C85C-13C4-495A-8297-B1C0FB9A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6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kuş, yiyecek içeren bir resim&#10;&#10;Açıklama otomatik olarak oluşturuldu">
            <a:extLst>
              <a:ext uri="{FF2B5EF4-FFF2-40B4-BE49-F238E27FC236}">
                <a16:creationId xmlns:a16="http://schemas.microsoft.com/office/drawing/2014/main" id="{83494D53-E266-41A4-885D-F9FB187DB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F3DC2277-82D5-4B5B-BA18-ED03F4BEB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23846" cy="4513413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670C5001-E3B4-436C-8EFD-C3D24E736B74}"/>
              </a:ext>
            </a:extLst>
          </p:cNvPr>
          <p:cNvSpPr txBox="1"/>
          <p:nvPr/>
        </p:nvSpPr>
        <p:spPr>
          <a:xfrm>
            <a:off x="6040393" y="152229"/>
            <a:ext cx="9255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 err="1">
                <a:latin typeface="ISOCTEUR" panose="020B0609020202020204" pitchFamily="49" charset="0"/>
              </a:rPr>
              <a:t>Function</a:t>
            </a:r>
            <a:endParaRPr lang="tr-TR" sz="3600" dirty="0">
              <a:latin typeface="ISOCTEUR" panose="020B0609020202020204" pitchFamily="49" charset="0"/>
            </a:endParaRPr>
          </a:p>
          <a:p>
            <a:pPr algn="ctr"/>
            <a:r>
              <a:rPr lang="tr-TR" sz="3600" dirty="0" err="1">
                <a:latin typeface="ISOCTEUR" panose="020B0609020202020204" pitchFamily="49" charset="0"/>
              </a:rPr>
              <a:t>Diagrams</a:t>
            </a:r>
            <a:endParaRPr lang="tr-TR" sz="3600" dirty="0">
              <a:latin typeface="ISOCTEUR" panose="020B0609020202020204" pitchFamily="49" charset="0"/>
            </a:endParaRPr>
          </a:p>
        </p:txBody>
      </p:sp>
      <p:pic>
        <p:nvPicPr>
          <p:cNvPr id="12" name="Resim 11" descr="iç mekan, tablo, oturma, geniş içeren bir resim&#10;&#10;Açıklama otomatik olarak oluşturuldu">
            <a:extLst>
              <a:ext uri="{FF2B5EF4-FFF2-40B4-BE49-F238E27FC236}">
                <a16:creationId xmlns:a16="http://schemas.microsoft.com/office/drawing/2014/main" id="{69B2D287-AEB0-4BB4-99C9-D32C21062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0" y="4365132"/>
            <a:ext cx="8023846" cy="3180285"/>
          </a:xfrm>
          <a:prstGeom prst="rect">
            <a:avLst/>
          </a:prstGeom>
        </p:spPr>
      </p:pic>
      <p:pic>
        <p:nvPicPr>
          <p:cNvPr id="15" name="Resim 14" descr="oturma, bilgisayar içeren bir resim&#10;&#10;Açıklama otomatik olarak oluşturuldu">
            <a:extLst>
              <a:ext uri="{FF2B5EF4-FFF2-40B4-BE49-F238E27FC236}">
                <a16:creationId xmlns:a16="http://schemas.microsoft.com/office/drawing/2014/main" id="{D7F3C97C-B43E-48E8-AD08-E388E8E29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1" y="7119735"/>
            <a:ext cx="10911016" cy="263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kuş, yiyecek içeren bir resim&#10;&#10;Açıklama otomatik olarak oluşturuldu">
            <a:extLst>
              <a:ext uri="{FF2B5EF4-FFF2-40B4-BE49-F238E27FC236}">
                <a16:creationId xmlns:a16="http://schemas.microsoft.com/office/drawing/2014/main" id="{206E23F6-FA1D-4808-A72D-ADE3029BB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  <p:pic>
        <p:nvPicPr>
          <p:cNvPr id="3" name="Resim 2" descr="tablo, oturma, pasta, bilgisayar içeren bir resim&#10;&#10;Açıklama otomatik olarak oluşturuldu">
            <a:extLst>
              <a:ext uri="{FF2B5EF4-FFF2-40B4-BE49-F238E27FC236}">
                <a16:creationId xmlns:a16="http://schemas.microsoft.com/office/drawing/2014/main" id="{BF586FA3-1517-4A7D-B786-FB2F08F2E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90" y="317825"/>
            <a:ext cx="8534398" cy="480059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7B928AF-7126-4316-B1F4-2B8FF3126899}"/>
              </a:ext>
            </a:extLst>
          </p:cNvPr>
          <p:cNvSpPr txBox="1"/>
          <p:nvPr/>
        </p:nvSpPr>
        <p:spPr>
          <a:xfrm>
            <a:off x="5986849" y="93182"/>
            <a:ext cx="9255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 err="1">
                <a:latin typeface="ISOCTEUR" panose="020B0609020202020204" pitchFamily="49" charset="0"/>
              </a:rPr>
              <a:t>Vertical</a:t>
            </a:r>
            <a:endParaRPr lang="tr-TR" sz="3600" dirty="0">
              <a:latin typeface="ISOCTEUR" panose="020B0609020202020204" pitchFamily="49" charset="0"/>
            </a:endParaRPr>
          </a:p>
          <a:p>
            <a:pPr algn="ctr"/>
            <a:r>
              <a:rPr lang="tr-TR" sz="3600" dirty="0" err="1">
                <a:latin typeface="ISOCTEUR" panose="020B0609020202020204" pitchFamily="49" charset="0"/>
              </a:rPr>
              <a:t>Circulation</a:t>
            </a:r>
            <a:endParaRPr lang="en-US" sz="3600" dirty="0"/>
          </a:p>
        </p:txBody>
      </p:sp>
      <p:pic>
        <p:nvPicPr>
          <p:cNvPr id="6" name="Resim 5" descr="pasta içeren bir resim&#10;&#10;Açıklama otomatik olarak oluşturuldu">
            <a:extLst>
              <a:ext uri="{FF2B5EF4-FFF2-40B4-BE49-F238E27FC236}">
                <a16:creationId xmlns:a16="http://schemas.microsoft.com/office/drawing/2014/main" id="{4B1B0F1B-EC9C-46E7-B597-F9794DDFCC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"/>
          <a:stretch/>
        </p:blipFill>
        <p:spPr>
          <a:xfrm>
            <a:off x="547815" y="6017741"/>
            <a:ext cx="11705969" cy="26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1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sarı, geniş, uçak, iz içeren bir resim&#10;&#10;Açıklama otomatik olarak oluşturuldu">
            <a:extLst>
              <a:ext uri="{FF2B5EF4-FFF2-40B4-BE49-F238E27FC236}">
                <a16:creationId xmlns:a16="http://schemas.microsoft.com/office/drawing/2014/main" id="{21C1AE50-2FAD-437A-8943-755E84FF7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6AF3BCFC-6A40-487D-91D0-43B94D4AD7E1}"/>
              </a:ext>
            </a:extLst>
          </p:cNvPr>
          <p:cNvSpPr txBox="1"/>
          <p:nvPr/>
        </p:nvSpPr>
        <p:spPr>
          <a:xfrm>
            <a:off x="5480220" y="8776812"/>
            <a:ext cx="925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 err="1">
                <a:solidFill>
                  <a:srgbClr val="D9C4C2"/>
                </a:solidFill>
                <a:latin typeface="ISOCTEUR" panose="020B0609020202020204" pitchFamily="49" charset="0"/>
              </a:rPr>
              <a:t>Lobby</a:t>
            </a:r>
            <a:r>
              <a:rPr lang="tr-TR" sz="3600" dirty="0">
                <a:solidFill>
                  <a:srgbClr val="D9C4C2"/>
                </a:solidFill>
                <a:latin typeface="ISOCTEUR" panose="020B0609020202020204" pitchFamily="49" charset="0"/>
              </a:rPr>
              <a:t> &amp; </a:t>
            </a:r>
            <a:r>
              <a:rPr lang="tr-TR" sz="3600" dirty="0" err="1">
                <a:solidFill>
                  <a:srgbClr val="D9C4C2"/>
                </a:solidFill>
                <a:latin typeface="ISOCTEUR" panose="020B0609020202020204" pitchFamily="49" charset="0"/>
              </a:rPr>
              <a:t>Entrance</a:t>
            </a:r>
            <a:endParaRPr lang="en-US" sz="3600" dirty="0">
              <a:solidFill>
                <a:srgbClr val="D9C4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2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tablo, oturma, su, vapur içeren bir resim&#10;&#10;Açıklama otomatik olarak oluşturuldu">
            <a:extLst>
              <a:ext uri="{FF2B5EF4-FFF2-40B4-BE49-F238E27FC236}">
                <a16:creationId xmlns:a16="http://schemas.microsoft.com/office/drawing/2014/main" id="{84BA55CF-5DBD-4329-A12E-6D6A5058B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801600" cy="96012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40D1499B-2C79-4695-A505-E9706825372E}"/>
              </a:ext>
            </a:extLst>
          </p:cNvPr>
          <p:cNvSpPr txBox="1"/>
          <p:nvPr/>
        </p:nvSpPr>
        <p:spPr>
          <a:xfrm>
            <a:off x="4331042" y="8752099"/>
            <a:ext cx="925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 err="1">
                <a:latin typeface="ISOCTEUR" panose="020B0609020202020204" pitchFamily="49" charset="0"/>
              </a:rPr>
              <a:t>Dining</a:t>
            </a:r>
            <a:r>
              <a:rPr lang="tr-TR" sz="3600" dirty="0">
                <a:latin typeface="ISOCTEUR" panose="020B0609020202020204" pitchFamily="49" charset="0"/>
              </a:rPr>
              <a:t> </a:t>
            </a:r>
            <a:r>
              <a:rPr lang="tr-TR" sz="3600" dirty="0" err="1">
                <a:latin typeface="ISOCTEUR" panose="020B0609020202020204" pitchFamily="49" charset="0"/>
              </a:rPr>
              <a:t>Hall</a:t>
            </a:r>
            <a:r>
              <a:rPr lang="tr-TR" sz="3600" dirty="0">
                <a:latin typeface="ISOCTEUR" panose="020B0609020202020204" pitchFamily="49" charset="0"/>
              </a:rPr>
              <a:t> &amp; </a:t>
            </a:r>
            <a:r>
              <a:rPr lang="tr-TR" sz="3600" dirty="0" err="1">
                <a:latin typeface="ISOCTEUR" panose="020B0609020202020204" pitchFamily="49" charset="0"/>
              </a:rPr>
              <a:t>Lobby</a:t>
            </a:r>
            <a:r>
              <a:rPr lang="tr-TR" sz="3600" dirty="0">
                <a:latin typeface="ISOCTEUR" panose="020B0609020202020204" pitchFamily="49" charset="0"/>
              </a:rPr>
              <a:t> Bar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9214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kuş, yiyecek içeren bir resim&#10;&#10;Açıklama otomatik olarak oluşturuldu">
            <a:extLst>
              <a:ext uri="{FF2B5EF4-FFF2-40B4-BE49-F238E27FC236}">
                <a16:creationId xmlns:a16="http://schemas.microsoft.com/office/drawing/2014/main" id="{4F031F40-C814-483F-88D7-4F4D994CE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  <p:pic>
        <p:nvPicPr>
          <p:cNvPr id="6" name="Resim 5" descr="şemsiye içeren bir resim&#10;&#10;Açıklama otomatik olarak oluşturuldu">
            <a:extLst>
              <a:ext uri="{FF2B5EF4-FFF2-40B4-BE49-F238E27FC236}">
                <a16:creationId xmlns:a16="http://schemas.microsoft.com/office/drawing/2014/main" id="{3A89B4FA-5F7D-41EF-B33E-B94D0876B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51"/>
            <a:ext cx="12801600" cy="9515298"/>
          </a:xfrm>
          <a:prstGeom prst="rect">
            <a:avLst/>
          </a:prstGeom>
        </p:spPr>
      </p:pic>
      <p:sp>
        <p:nvSpPr>
          <p:cNvPr id="7" name="Oval 6">
            <a:hlinkClick r:id="rId4" action="ppaction://hlinkfile"/>
            <a:extLst>
              <a:ext uri="{FF2B5EF4-FFF2-40B4-BE49-F238E27FC236}">
                <a16:creationId xmlns:a16="http://schemas.microsoft.com/office/drawing/2014/main" id="{2A1DDEC5-8A1D-4EA8-A303-D1E6BF72F443}"/>
              </a:ext>
            </a:extLst>
          </p:cNvPr>
          <p:cNvSpPr/>
          <p:nvPr/>
        </p:nvSpPr>
        <p:spPr>
          <a:xfrm>
            <a:off x="8320217" y="3569041"/>
            <a:ext cx="247135" cy="22242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hlinkClick r:id="rId5" action="ppaction://hlinkfile"/>
            <a:extLst>
              <a:ext uri="{FF2B5EF4-FFF2-40B4-BE49-F238E27FC236}">
                <a16:creationId xmlns:a16="http://schemas.microsoft.com/office/drawing/2014/main" id="{31140D68-764B-4FFD-B5A4-30D4CB06F75B}"/>
              </a:ext>
            </a:extLst>
          </p:cNvPr>
          <p:cNvSpPr/>
          <p:nvPr/>
        </p:nvSpPr>
        <p:spPr>
          <a:xfrm>
            <a:off x="8320217" y="2852349"/>
            <a:ext cx="247135" cy="22242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2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tablo içeren bir resim&#10;&#10;Açıklama otomatik olarak oluşturuldu">
            <a:extLst>
              <a:ext uri="{FF2B5EF4-FFF2-40B4-BE49-F238E27FC236}">
                <a16:creationId xmlns:a16="http://schemas.microsoft.com/office/drawing/2014/main" id="{98BF311A-EA1B-4B2D-8754-6D721F03E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8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kuş, yiyecek içeren bir resim&#10;&#10;Açıklama otomatik olarak oluşturuldu">
            <a:extLst>
              <a:ext uri="{FF2B5EF4-FFF2-40B4-BE49-F238E27FC236}">
                <a16:creationId xmlns:a16="http://schemas.microsoft.com/office/drawing/2014/main" id="{FCF3F0CC-CD0E-4FB7-8CC9-396DF1BD0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  <p:pic>
        <p:nvPicPr>
          <p:cNvPr id="4" name="Resim 3" descr="iç mekan, pasta, tablo, metin içeren bir resim&#10;&#10;Açıklama otomatik olarak oluşturuldu">
            <a:extLst>
              <a:ext uri="{FF2B5EF4-FFF2-40B4-BE49-F238E27FC236}">
                <a16:creationId xmlns:a16="http://schemas.microsoft.com/office/drawing/2014/main" id="{EF2E295C-6165-4123-A189-1F6BCFB05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299"/>
            <a:ext cx="12801600" cy="7200900"/>
          </a:xfrm>
          <a:prstGeom prst="rect">
            <a:avLst/>
          </a:prstGeom>
        </p:spPr>
      </p:pic>
      <p:pic>
        <p:nvPicPr>
          <p:cNvPr id="8" name="Resim 7" descr="karanlık, beyaz, adam, çit içeren bir resim&#10;&#10;Açıklama otomatik olarak oluşturuldu">
            <a:extLst>
              <a:ext uri="{FF2B5EF4-FFF2-40B4-BE49-F238E27FC236}">
                <a16:creationId xmlns:a16="http://schemas.microsoft.com/office/drawing/2014/main" id="{094AC165-82A1-4E03-966E-35E8FE1A0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723" y="160637"/>
            <a:ext cx="3517877" cy="3255619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142E53EC-CC46-4395-B2EA-21C093ECD1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0" y="-1779305"/>
            <a:ext cx="9236553" cy="5195561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5BBE412D-A0A1-454C-B6CA-E0E154772D2F}"/>
              </a:ext>
            </a:extLst>
          </p:cNvPr>
          <p:cNvSpPr txBox="1"/>
          <p:nvPr/>
        </p:nvSpPr>
        <p:spPr>
          <a:xfrm>
            <a:off x="7189572" y="3154646"/>
            <a:ext cx="9255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>
                <a:latin typeface="ISOCTEUR" panose="020B0609020202020204" pitchFamily="49" charset="0"/>
              </a:rPr>
              <a:t>Transculent</a:t>
            </a:r>
            <a:r>
              <a:rPr lang="tr-TR" sz="1400" dirty="0">
                <a:latin typeface="ISOCTEUR" panose="020B0609020202020204" pitchFamily="49" charset="0"/>
              </a:rPr>
              <a:t> PV</a:t>
            </a:r>
          </a:p>
          <a:p>
            <a:pPr algn="ctr"/>
            <a:r>
              <a:rPr lang="tr-TR" sz="1400" dirty="0" err="1">
                <a:latin typeface="ISOCTEUR" panose="020B0609020202020204" pitchFamily="49" charset="0"/>
              </a:rPr>
              <a:t>Panels</a:t>
            </a:r>
            <a:endParaRPr lang="tr-TR" sz="1400" dirty="0">
              <a:latin typeface="ISOCTEUR" panose="020B0609020202020204" pitchFamily="49" charset="0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0324F5D-79D0-4BB2-BA17-D42F7AEE39CC}"/>
              </a:ext>
            </a:extLst>
          </p:cNvPr>
          <p:cNvSpPr txBox="1"/>
          <p:nvPr/>
        </p:nvSpPr>
        <p:spPr>
          <a:xfrm>
            <a:off x="3418698" y="1269546"/>
            <a:ext cx="9255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>
                <a:latin typeface="ISOCTEUR" panose="020B0609020202020204" pitchFamily="49" charset="0"/>
              </a:rPr>
              <a:t>Titanium</a:t>
            </a:r>
            <a:r>
              <a:rPr lang="tr-TR" sz="1400" dirty="0">
                <a:latin typeface="ISOCTEUR" panose="020B0609020202020204" pitchFamily="49" charset="0"/>
              </a:rPr>
              <a:t> </a:t>
            </a:r>
            <a:r>
              <a:rPr lang="tr-TR" sz="1400" dirty="0" err="1">
                <a:latin typeface="ISOCTEUR" panose="020B0609020202020204" pitchFamily="49" charset="0"/>
              </a:rPr>
              <a:t>Dioxide</a:t>
            </a:r>
            <a:r>
              <a:rPr lang="tr-TR" sz="1400" dirty="0">
                <a:latin typeface="ISOCTEUR" panose="020B0609020202020204" pitchFamily="49" charset="0"/>
              </a:rPr>
              <a:t> </a:t>
            </a:r>
            <a:r>
              <a:rPr lang="tr-TR" sz="1400" dirty="0" err="1">
                <a:latin typeface="ISOCTEUR" panose="020B0609020202020204" pitchFamily="49" charset="0"/>
              </a:rPr>
              <a:t>Facade</a:t>
            </a:r>
            <a:endParaRPr lang="tr-TR" sz="1400" dirty="0">
              <a:latin typeface="ISOCTEUR" panose="020B0609020202020204" pitchFamily="49" charset="0"/>
            </a:endParaRPr>
          </a:p>
        </p:txBody>
      </p:sp>
      <p:sp>
        <p:nvSpPr>
          <p:cNvPr id="15" name="Oval 14">
            <a:hlinkClick r:id="rId6" action="ppaction://hlinkfile"/>
            <a:extLst>
              <a:ext uri="{FF2B5EF4-FFF2-40B4-BE49-F238E27FC236}">
                <a16:creationId xmlns:a16="http://schemas.microsoft.com/office/drawing/2014/main" id="{53F4982B-7AC4-4F86-B636-3AF4122C861A}"/>
              </a:ext>
            </a:extLst>
          </p:cNvPr>
          <p:cNvSpPr/>
          <p:nvPr/>
        </p:nvSpPr>
        <p:spPr>
          <a:xfrm>
            <a:off x="4719308" y="6111959"/>
            <a:ext cx="247135" cy="22242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hlinkClick r:id="rId7" action="ppaction://hlinkfile"/>
            <a:extLst>
              <a:ext uri="{FF2B5EF4-FFF2-40B4-BE49-F238E27FC236}">
                <a16:creationId xmlns:a16="http://schemas.microsoft.com/office/drawing/2014/main" id="{5E481C65-606B-4A60-B247-D175CF5150E6}"/>
              </a:ext>
            </a:extLst>
          </p:cNvPr>
          <p:cNvSpPr/>
          <p:nvPr/>
        </p:nvSpPr>
        <p:spPr>
          <a:xfrm>
            <a:off x="3171563" y="5889538"/>
            <a:ext cx="247135" cy="22242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hlinkClick r:id="rId8" action="ppaction://hlinkfile"/>
            <a:extLst>
              <a:ext uri="{FF2B5EF4-FFF2-40B4-BE49-F238E27FC236}">
                <a16:creationId xmlns:a16="http://schemas.microsoft.com/office/drawing/2014/main" id="{5C21C953-12FA-4938-BBC3-644C8770C6D0}"/>
              </a:ext>
            </a:extLst>
          </p:cNvPr>
          <p:cNvSpPr/>
          <p:nvPr/>
        </p:nvSpPr>
        <p:spPr>
          <a:xfrm>
            <a:off x="5338114" y="6635062"/>
            <a:ext cx="247135" cy="22242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59485129-DC79-4945-91CB-83CA38EC53FC}"/>
              </a:ext>
            </a:extLst>
          </p:cNvPr>
          <p:cNvSpPr txBox="1"/>
          <p:nvPr/>
        </p:nvSpPr>
        <p:spPr>
          <a:xfrm>
            <a:off x="4656117" y="8762508"/>
            <a:ext cx="925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 err="1">
                <a:latin typeface="ISOCTEUR" panose="020B0609020202020204" pitchFamily="49" charset="0"/>
              </a:rPr>
              <a:t>Environmental</a:t>
            </a:r>
            <a:r>
              <a:rPr lang="tr-TR" sz="3600" dirty="0">
                <a:latin typeface="ISOCTEUR" panose="020B0609020202020204" pitchFamily="49" charset="0"/>
              </a:rPr>
              <a:t> </a:t>
            </a:r>
            <a:r>
              <a:rPr lang="tr-TR" sz="3600" dirty="0" err="1">
                <a:latin typeface="ISOCTEUR" panose="020B0609020202020204" pitchFamily="49" charset="0"/>
              </a:rPr>
              <a:t>Systems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6252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, yiyecek içeren bir resim&#10;&#10;Açıklama otomatik olarak oluşturuldu">
            <a:extLst>
              <a:ext uri="{FF2B5EF4-FFF2-40B4-BE49-F238E27FC236}">
                <a16:creationId xmlns:a16="http://schemas.microsoft.com/office/drawing/2014/main" id="{82CF4347-BD2C-4479-B660-49DA29FC7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42A5179B-B73F-43D9-AF1B-C55E7D98304F}"/>
              </a:ext>
            </a:extLst>
          </p:cNvPr>
          <p:cNvSpPr txBox="1"/>
          <p:nvPr/>
        </p:nvSpPr>
        <p:spPr>
          <a:xfrm>
            <a:off x="1773194" y="4477433"/>
            <a:ext cx="925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latin typeface="ISOCTEUR" panose="020B0609020202020204" pitchFamily="49" charset="0"/>
              </a:rPr>
              <a:t>Site Analysis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7098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kuş, yiyecek içeren bir resim&#10;&#10;Açıklama otomatik olarak oluşturuldu">
            <a:extLst>
              <a:ext uri="{FF2B5EF4-FFF2-40B4-BE49-F238E27FC236}">
                <a16:creationId xmlns:a16="http://schemas.microsoft.com/office/drawing/2014/main" id="{651729C8-8AEA-4158-AEB0-14BC90E6A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  <p:pic>
        <p:nvPicPr>
          <p:cNvPr id="4" name="Resim 3" descr="metin, harita içeren bir resim&#10;&#10;Açıklama otomatik olarak oluşturuldu">
            <a:extLst>
              <a:ext uri="{FF2B5EF4-FFF2-40B4-BE49-F238E27FC236}">
                <a16:creationId xmlns:a16="http://schemas.microsoft.com/office/drawing/2014/main" id="{F6B5D80E-D294-4BC0-8604-1F9193918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harita içeren bir resim&#10;&#10;Açıklama otomatik olarak oluşturuldu">
            <a:extLst>
              <a:ext uri="{FF2B5EF4-FFF2-40B4-BE49-F238E27FC236}">
                <a16:creationId xmlns:a16="http://schemas.microsoft.com/office/drawing/2014/main" id="{D578D2B1-1F1D-4FE5-9AB9-15D5395C0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6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kuş, yiyecek içeren bir resim&#10;&#10;Açıklama otomatik olarak oluşturuldu">
            <a:extLst>
              <a:ext uri="{FF2B5EF4-FFF2-40B4-BE49-F238E27FC236}">
                <a16:creationId xmlns:a16="http://schemas.microsoft.com/office/drawing/2014/main" id="{EB1786BF-F434-4215-BE00-ED16CE697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  <p:pic>
        <p:nvPicPr>
          <p:cNvPr id="3" name="Resim 2" descr="su, açık hava, vapur, nehir içeren bir resim&#10;&#10;Açıklama otomatik olarak oluşturuldu">
            <a:extLst>
              <a:ext uri="{FF2B5EF4-FFF2-40B4-BE49-F238E27FC236}">
                <a16:creationId xmlns:a16="http://schemas.microsoft.com/office/drawing/2014/main" id="{52F31CE1-8166-4D25-91A2-7A048440C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kuş, yiyecek içeren bir resim&#10;&#10;Açıklama otomatik olarak oluşturuldu">
            <a:extLst>
              <a:ext uri="{FF2B5EF4-FFF2-40B4-BE49-F238E27FC236}">
                <a16:creationId xmlns:a16="http://schemas.microsoft.com/office/drawing/2014/main" id="{F431DA8E-98B4-4ACA-87B9-42ED77B54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42E648A1-A79D-4DD4-88D4-D35EB3823BC5}"/>
              </a:ext>
            </a:extLst>
          </p:cNvPr>
          <p:cNvSpPr txBox="1"/>
          <p:nvPr/>
        </p:nvSpPr>
        <p:spPr>
          <a:xfrm>
            <a:off x="1773194" y="4477433"/>
            <a:ext cx="925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latin typeface="ISOCTEUR" panose="020B0609020202020204" pitchFamily="49" charset="0"/>
              </a:rPr>
              <a:t>Master Plan &amp; Programming</a:t>
            </a:r>
            <a:endParaRPr lang="en-US" sz="3600" dirty="0"/>
          </a:p>
        </p:txBody>
      </p:sp>
      <p:pic>
        <p:nvPicPr>
          <p:cNvPr id="7" name="Resim 6" descr="fotoğraf, siyah, beyaz içeren bir resim&#10;&#10;Açıklama otomatik olarak oluşturuldu">
            <a:hlinkClick r:id="rId3" action="ppaction://hlinkfile"/>
            <a:extLst>
              <a:ext uri="{FF2B5EF4-FFF2-40B4-BE49-F238E27FC236}">
                <a16:creationId xmlns:a16="http://schemas.microsoft.com/office/drawing/2014/main" id="{0E05ECA5-46B0-455E-AA88-A7D4F6DA5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173" y="8489094"/>
            <a:ext cx="1063860" cy="11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5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DED2724-A898-4F0C-8494-10B2222DEC45}"/>
              </a:ext>
            </a:extLst>
          </p:cNvPr>
          <p:cNvSpPr txBox="1"/>
          <p:nvPr/>
        </p:nvSpPr>
        <p:spPr>
          <a:xfrm>
            <a:off x="6196912" y="8802299"/>
            <a:ext cx="925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latin typeface="ISOCTEUR" panose="020B0609020202020204" pitchFamily="49" charset="0"/>
              </a:rPr>
              <a:t>Master Plan</a:t>
            </a:r>
            <a:endParaRPr lang="en-US" sz="3600" dirty="0"/>
          </a:p>
        </p:txBody>
      </p:sp>
      <p:pic>
        <p:nvPicPr>
          <p:cNvPr id="6" name="Resim 5" descr="oturma, tablo, su, beyaz içeren bir resim&#10;&#10;Açıklama otomatik olarak oluşturuldu">
            <a:extLst>
              <a:ext uri="{FF2B5EF4-FFF2-40B4-BE49-F238E27FC236}">
                <a16:creationId xmlns:a16="http://schemas.microsoft.com/office/drawing/2014/main" id="{12FC155A-0C60-4F20-8A71-D105E3AEB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598347ED-B412-430C-B1E8-4DB7FF37F248}"/>
              </a:ext>
            </a:extLst>
          </p:cNvPr>
          <p:cNvSpPr txBox="1"/>
          <p:nvPr/>
        </p:nvSpPr>
        <p:spPr>
          <a:xfrm>
            <a:off x="6156752" y="8802299"/>
            <a:ext cx="925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latin typeface="ISOCTEUR" panose="020B0609020202020204" pitchFamily="49" charset="0"/>
              </a:rPr>
              <a:t>Master Plan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4576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1F34B3D-26C4-4722-9311-49651E9CB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C221DB22-D9C8-4C10-8F7E-3D883D0A0B55}"/>
              </a:ext>
            </a:extLst>
          </p:cNvPr>
          <p:cNvSpPr txBox="1"/>
          <p:nvPr/>
        </p:nvSpPr>
        <p:spPr>
          <a:xfrm>
            <a:off x="6271054" y="8666373"/>
            <a:ext cx="925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latin typeface="ISOCTEUR" panose="020B0609020202020204" pitchFamily="49" charset="0"/>
              </a:rPr>
              <a:t>Programming</a:t>
            </a:r>
            <a:endParaRPr lang="en-US" sz="3600" dirty="0"/>
          </a:p>
        </p:txBody>
      </p:sp>
      <p:sp>
        <p:nvSpPr>
          <p:cNvPr id="10" name="Oval 9">
            <a:hlinkClick r:id="rId3" action="ppaction://hlinkfile"/>
            <a:extLst>
              <a:ext uri="{FF2B5EF4-FFF2-40B4-BE49-F238E27FC236}">
                <a16:creationId xmlns:a16="http://schemas.microsoft.com/office/drawing/2014/main" id="{31272AB0-115B-492C-84FC-AF0553AEED0F}"/>
              </a:ext>
            </a:extLst>
          </p:cNvPr>
          <p:cNvSpPr/>
          <p:nvPr/>
        </p:nvSpPr>
        <p:spPr>
          <a:xfrm>
            <a:off x="1977082" y="5752069"/>
            <a:ext cx="247135" cy="22242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hlinkClick r:id="rId4" action="ppaction://hlinkfile"/>
            <a:extLst>
              <a:ext uri="{FF2B5EF4-FFF2-40B4-BE49-F238E27FC236}">
                <a16:creationId xmlns:a16="http://schemas.microsoft.com/office/drawing/2014/main" id="{AF121DF6-49BD-4CED-8BFE-C0169B052D77}"/>
              </a:ext>
            </a:extLst>
          </p:cNvPr>
          <p:cNvSpPr/>
          <p:nvPr/>
        </p:nvSpPr>
        <p:spPr>
          <a:xfrm>
            <a:off x="7368747" y="3993376"/>
            <a:ext cx="247135" cy="22242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hlinkClick r:id="rId5" action="ppaction://hlinkfile"/>
            <a:extLst>
              <a:ext uri="{FF2B5EF4-FFF2-40B4-BE49-F238E27FC236}">
                <a16:creationId xmlns:a16="http://schemas.microsoft.com/office/drawing/2014/main" id="{AF009960-45F0-4E40-A4DB-7886C979F8FE}"/>
              </a:ext>
            </a:extLst>
          </p:cNvPr>
          <p:cNvSpPr/>
          <p:nvPr/>
        </p:nvSpPr>
        <p:spPr>
          <a:xfrm>
            <a:off x="3777050" y="4689388"/>
            <a:ext cx="247135" cy="22242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hlinkClick r:id="rId6" action="ppaction://hlinkfile"/>
            <a:extLst>
              <a:ext uri="{FF2B5EF4-FFF2-40B4-BE49-F238E27FC236}">
                <a16:creationId xmlns:a16="http://schemas.microsoft.com/office/drawing/2014/main" id="{EF96E694-71BC-4D4B-BAA3-5DD91627C576}"/>
              </a:ext>
            </a:extLst>
          </p:cNvPr>
          <p:cNvSpPr/>
          <p:nvPr/>
        </p:nvSpPr>
        <p:spPr>
          <a:xfrm>
            <a:off x="9662985" y="3715348"/>
            <a:ext cx="247135" cy="22242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kuş, yiyecek içeren bir resim&#10;&#10;Açıklama otomatik olarak oluşturuldu">
            <a:extLst>
              <a:ext uri="{FF2B5EF4-FFF2-40B4-BE49-F238E27FC236}">
                <a16:creationId xmlns:a16="http://schemas.microsoft.com/office/drawing/2014/main" id="{BD081AFE-F334-4746-AA11-6477D0F4D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  <p:pic>
        <p:nvPicPr>
          <p:cNvPr id="6" name="Resim 5" descr="iç mekan, kar, harita, oturma içeren bir resim&#10;&#10;Açıklama otomatik olarak oluşturuldu">
            <a:extLst>
              <a:ext uri="{FF2B5EF4-FFF2-40B4-BE49-F238E27FC236}">
                <a16:creationId xmlns:a16="http://schemas.microsoft.com/office/drawing/2014/main" id="{21C915FA-9988-44CF-82CD-7832B83F2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2801600" cy="72009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ED2C5C9-4BAF-4D0E-B2D8-16B67780AE96}"/>
              </a:ext>
            </a:extLst>
          </p:cNvPr>
          <p:cNvSpPr txBox="1"/>
          <p:nvPr/>
        </p:nvSpPr>
        <p:spPr>
          <a:xfrm>
            <a:off x="6271054" y="8666373"/>
            <a:ext cx="925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ISOCTEUR" panose="020B0609020202020204" pitchFamily="49" charset="0"/>
              </a:rPr>
              <a:t>Circulation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835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596</TotalTime>
  <Words>41</Words>
  <Application>Microsoft Office PowerPoint</Application>
  <PresentationFormat>A3 Kağıt (297x420 mm)</PresentationFormat>
  <Paragraphs>19</Paragraphs>
  <Slides>19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ISOCTEUR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 Dindar</dc:creator>
  <cp:lastModifiedBy>Oğuz Dindar</cp:lastModifiedBy>
  <cp:revision>41</cp:revision>
  <dcterms:created xsi:type="dcterms:W3CDTF">2020-05-13T13:33:35Z</dcterms:created>
  <dcterms:modified xsi:type="dcterms:W3CDTF">2020-05-14T20:17:14Z</dcterms:modified>
</cp:coreProperties>
</file>